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6" r:id="rId4"/>
    <p:sldId id="276" r:id="rId5"/>
    <p:sldId id="265" r:id="rId6"/>
    <p:sldId id="267" r:id="rId7"/>
    <p:sldId id="277" r:id="rId8"/>
    <p:sldId id="273" r:id="rId9"/>
    <p:sldId id="275" r:id="rId10"/>
    <p:sldId id="264" r:id="rId11"/>
    <p:sldId id="261" r:id="rId12"/>
    <p:sldId id="280" r:id="rId13"/>
    <p:sldId id="260" r:id="rId14"/>
    <p:sldId id="274" r:id="rId15"/>
    <p:sldId id="272" r:id="rId16"/>
    <p:sldId id="259" r:id="rId17"/>
    <p:sldId id="262" r:id="rId18"/>
    <p:sldId id="257" r:id="rId19"/>
    <p:sldId id="270" r:id="rId20"/>
    <p:sldId id="271" r:id="rId21"/>
    <p:sldId id="263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8" r:id="rId34"/>
    <p:sldId id="292" r:id="rId35"/>
    <p:sldId id="269" r:id="rId36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2621" y="6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27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60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5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6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1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64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90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8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38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27C4-1A49-46B3-B85A-EFB043567245}" type="datetimeFigureOut">
              <a:rPr lang="de-DE" smtClean="0"/>
              <a:t>05.07.2019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28A-26F1-4B11-A226-A3B0D4DE0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26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>
            <a:grpSpLocks noChangeAspect="1"/>
          </p:cNvGrpSpPr>
          <p:nvPr/>
        </p:nvGrpSpPr>
        <p:grpSpPr bwMode="auto">
          <a:xfrm>
            <a:off x="662083" y="7545288"/>
            <a:ext cx="5630255" cy="1800200"/>
            <a:chOff x="2589" y="2120"/>
            <a:chExt cx="4885" cy="1440"/>
          </a:xfrm>
        </p:grpSpPr>
        <p:sp>
          <p:nvSpPr>
            <p:cNvPr id="35" name="Rectangle 3"/>
            <p:cNvSpPr>
              <a:spLocks noChangeAspect="1" noChangeArrowheads="1"/>
            </p:cNvSpPr>
            <p:nvPr/>
          </p:nvSpPr>
          <p:spPr bwMode="auto">
            <a:xfrm>
              <a:off x="2589" y="3272"/>
              <a:ext cx="444" cy="288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6" name="Rectangle 4"/>
            <p:cNvSpPr>
              <a:spLocks noChangeAspect="1" noChangeArrowheads="1"/>
            </p:cNvSpPr>
            <p:nvPr/>
          </p:nvSpPr>
          <p:spPr bwMode="auto">
            <a:xfrm>
              <a:off x="3033" y="2840"/>
              <a:ext cx="888" cy="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7" name="Rectangle 5"/>
            <p:cNvSpPr>
              <a:spLocks noChangeAspect="1" noChangeArrowheads="1"/>
            </p:cNvSpPr>
            <p:nvPr/>
          </p:nvSpPr>
          <p:spPr bwMode="auto">
            <a:xfrm>
              <a:off x="3921" y="3272"/>
              <a:ext cx="1629" cy="28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8" name="Rectangle 6"/>
            <p:cNvSpPr>
              <a:spLocks noChangeAspect="1" noChangeArrowheads="1"/>
            </p:cNvSpPr>
            <p:nvPr/>
          </p:nvSpPr>
          <p:spPr bwMode="auto">
            <a:xfrm>
              <a:off x="5550" y="2552"/>
              <a:ext cx="1480" cy="10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39" name="Rectangle 7"/>
            <p:cNvSpPr>
              <a:spLocks noChangeAspect="1" noChangeArrowheads="1"/>
            </p:cNvSpPr>
            <p:nvPr/>
          </p:nvSpPr>
          <p:spPr bwMode="auto">
            <a:xfrm>
              <a:off x="7030" y="2552"/>
              <a:ext cx="444" cy="1008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0" name="AutoShape 8"/>
            <p:cNvSpPr>
              <a:spLocks noChangeAspect="1" noChangeArrowheads="1"/>
            </p:cNvSpPr>
            <p:nvPr/>
          </p:nvSpPr>
          <p:spPr bwMode="auto">
            <a:xfrm>
              <a:off x="6882" y="2120"/>
              <a:ext cx="592" cy="432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1" name="AutoShape 9"/>
            <p:cNvSpPr>
              <a:spLocks noChangeAspect="1" noChangeArrowheads="1"/>
            </p:cNvSpPr>
            <p:nvPr/>
          </p:nvSpPr>
          <p:spPr bwMode="auto">
            <a:xfrm flipV="1">
              <a:off x="5550" y="2120"/>
              <a:ext cx="1480" cy="432"/>
            </a:xfrm>
            <a:prstGeom prst="flowChartManualOperation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cxnSp>
          <p:nvCxnSpPr>
            <p:cNvPr id="42" name="Line 10"/>
            <p:cNvCxnSpPr/>
            <p:nvPr/>
          </p:nvCxnSpPr>
          <p:spPr bwMode="auto">
            <a:xfrm>
              <a:off x="4662" y="2696"/>
              <a:ext cx="1" cy="8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AutoShape 11"/>
            <p:cNvSpPr>
              <a:spLocks noChangeAspect="1" noChangeArrowheads="1"/>
            </p:cNvSpPr>
            <p:nvPr/>
          </p:nvSpPr>
          <p:spPr bwMode="auto">
            <a:xfrm>
              <a:off x="4662" y="2984"/>
              <a:ext cx="888" cy="288"/>
            </a:xfrm>
            <a:prstGeom prst="rtTriangle">
              <a:avLst/>
            </a:prstGeom>
            <a:solidFill>
              <a:srgbClr val="00CC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4" name="Freeform 12"/>
            <p:cNvSpPr>
              <a:spLocks noChangeAspect="1"/>
            </p:cNvSpPr>
            <p:nvPr/>
          </p:nvSpPr>
          <p:spPr bwMode="auto">
            <a:xfrm>
              <a:off x="3921" y="2672"/>
              <a:ext cx="741" cy="168"/>
            </a:xfrm>
            <a:custGeom>
              <a:avLst/>
              <a:gdLst>
                <a:gd name="T0" fmla="*/ 0 w 935"/>
                <a:gd name="T1" fmla="*/ 210 h 210"/>
                <a:gd name="T2" fmla="*/ 374 w 935"/>
                <a:gd name="T3" fmla="*/ 30 h 210"/>
                <a:gd name="T4" fmla="*/ 935 w 935"/>
                <a:gd name="T5" fmla="*/ 3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5" h="210">
                  <a:moveTo>
                    <a:pt x="0" y="210"/>
                  </a:moveTo>
                  <a:cubicBezTo>
                    <a:pt x="109" y="135"/>
                    <a:pt x="218" y="60"/>
                    <a:pt x="374" y="30"/>
                  </a:cubicBezTo>
                  <a:cubicBezTo>
                    <a:pt x="530" y="0"/>
                    <a:pt x="842" y="30"/>
                    <a:pt x="935" y="3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45" name="AutoShape 13"/>
            <p:cNvSpPr>
              <a:spLocks noChangeAspect="1" noChangeArrowheads="1"/>
            </p:cNvSpPr>
            <p:nvPr/>
          </p:nvSpPr>
          <p:spPr bwMode="auto">
            <a:xfrm>
              <a:off x="4218" y="3128"/>
              <a:ext cx="296" cy="14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</p:grpSp>
      <p:sp>
        <p:nvSpPr>
          <p:cNvPr id="47" name="Textfeld 46"/>
          <p:cNvSpPr txBox="1"/>
          <p:nvPr/>
        </p:nvSpPr>
        <p:spPr>
          <a:xfrm>
            <a:off x="332656" y="1208584"/>
            <a:ext cx="6289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Grundschrift" panose="02000603000000000000" pitchFamily="2" charset="0"/>
              </a:rPr>
              <a:t>Unser Schuljahr </a:t>
            </a:r>
          </a:p>
          <a:p>
            <a:pPr algn="ctr"/>
            <a:r>
              <a:rPr lang="de-DE" sz="4400" b="1" dirty="0">
                <a:latin typeface="Grundschrift" panose="02000603000000000000" pitchFamily="2" charset="0"/>
              </a:rPr>
              <a:t>2018/2019</a:t>
            </a:r>
          </a:p>
          <a:p>
            <a:pPr algn="ctr"/>
            <a:endParaRPr lang="de-DE" sz="2800" b="1" dirty="0">
              <a:latin typeface="Grundschrift" panose="02000603000000000000" pitchFamily="2" charset="0"/>
            </a:endParaRPr>
          </a:p>
          <a:p>
            <a:pPr algn="ctr"/>
            <a:endParaRPr lang="de-DE" sz="2800" b="1" dirty="0">
              <a:latin typeface="Grundschrift" panose="02000603000000000000" pitchFamily="2" charset="0"/>
            </a:endParaRPr>
          </a:p>
          <a:p>
            <a:pPr algn="ctr"/>
            <a:endParaRPr lang="de-DE" sz="2800" b="1" dirty="0">
              <a:latin typeface="Grundschrift" panose="02000603000000000000" pitchFamily="2" charset="0"/>
            </a:endParaRPr>
          </a:p>
          <a:p>
            <a:pPr algn="ctr"/>
            <a:r>
              <a:rPr lang="de-DE" sz="2800" b="1" dirty="0">
                <a:latin typeface="Grundschrift" panose="02000603000000000000" pitchFamily="2" charset="0"/>
              </a:rPr>
              <a:t>Ein Rückblick in ein ereignisreiches Jahr</a:t>
            </a:r>
          </a:p>
          <a:p>
            <a:pPr algn="ctr"/>
            <a:r>
              <a:rPr lang="de-DE" sz="2800" b="1" dirty="0">
                <a:latin typeface="Grundschrift" panose="02000603000000000000" pitchFamily="2" charset="0"/>
              </a:rPr>
              <a:t>An der Grundschule </a:t>
            </a:r>
            <a:r>
              <a:rPr lang="de-DE" sz="2800" b="1" dirty="0" err="1">
                <a:latin typeface="Grundschrift" panose="02000603000000000000" pitchFamily="2" charset="0"/>
              </a:rPr>
              <a:t>Willicher</a:t>
            </a:r>
            <a:r>
              <a:rPr lang="de-DE" sz="2800" b="1" dirty="0">
                <a:latin typeface="Grundschrift" panose="02000603000000000000" pitchFamily="2" charset="0"/>
              </a:rPr>
              <a:t> Heide</a:t>
            </a:r>
            <a:endParaRPr lang="de-DE" sz="2400" dirty="0">
              <a:latin typeface="Grundschrif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9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urs.ui-portal.com/token/SJnJiAv1vtmcDHhdTQ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6" y="5889104"/>
            <a:ext cx="4321120" cy="32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urs.ui-portal.com/token/Mc4LRc88-VRSmWv371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6" y="291255"/>
            <a:ext cx="4321120" cy="32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80728" y="4295101"/>
            <a:ext cx="466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Erlebnisparcours in der schuleigenen Turnhalle</a:t>
            </a:r>
          </a:p>
        </p:txBody>
      </p:sp>
    </p:spTree>
    <p:extLst>
      <p:ext uri="{BB962C8B-B14F-4D97-AF65-F5344CB8AC3E}">
        <p14:creationId xmlns:p14="http://schemas.microsoft.com/office/powerpoint/2010/main" val="351680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turs.ui-portal.com/token/9t0AAah3Uxi79vt4yn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9" y="99256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97822" y="344488"/>
            <a:ext cx="466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Kunstunterricht</a:t>
            </a:r>
          </a:p>
        </p:txBody>
      </p:sp>
      <p:pic>
        <p:nvPicPr>
          <p:cNvPr id="6146" name="Picture 2" descr="https://turs.ui-portal.com/token/E-lVUgV3QGSHctTE00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99" y="607732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4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urs.ui-portal.com/token/6_J6mujxf9xtf1WNSa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412" y="59651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turs.ui-portal.com/token/F5PUG3nIFBcp1Ap3N1I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00" y="278050"/>
            <a:ext cx="4121032" cy="30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turs.ui-portal.com/token/sLQeSCl38NlT8GeArd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3" y="549306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6632" y="3944888"/>
            <a:ext cx="653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Wir arbeiten fächerübergreifend und passen den Kunstunterricht oft an die aktuellen Sachunterrichtsthemen an.</a:t>
            </a:r>
          </a:p>
        </p:txBody>
      </p:sp>
    </p:spTree>
    <p:extLst>
      <p:ext uri="{BB962C8B-B14F-4D97-AF65-F5344CB8AC3E}">
        <p14:creationId xmlns:p14="http://schemas.microsoft.com/office/powerpoint/2010/main" val="286984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s://turs.ui-portal.com/token/dvFxwxFaIwLtFGvzMHk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3" y="1247493"/>
            <a:ext cx="3856306" cy="28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84684" y="2004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Sachunterricht in der B-Klasse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Medienerziehung</a:t>
            </a:r>
          </a:p>
        </p:txBody>
      </p:sp>
      <p:pic>
        <p:nvPicPr>
          <p:cNvPr id="7170" name="Picture 2" descr="https://turs.ui-portal.com/token/g9hkxCPTUiteFZC-X8j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3050" y="5232712"/>
            <a:ext cx="4059592" cy="30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3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urs.ui-portal.com/token/6Onww8mFG9RCP6k0r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532" y="142456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48880" y="4016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Musikunterricht</a:t>
            </a:r>
          </a:p>
        </p:txBody>
      </p:sp>
      <p:pic>
        <p:nvPicPr>
          <p:cNvPr id="18434" name="Picture 2" descr="https://turs.ui-portal.com/token/Lg4zPDmQBLcMpcwzF-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8" y="4971465"/>
            <a:ext cx="6239065" cy="46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59901" y="449133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Grundschrift" panose="02000603000000000000" pitchFamily="2" charset="0"/>
              </a:rPr>
              <a:t>…in unserem separaten Musikraum</a:t>
            </a:r>
          </a:p>
        </p:txBody>
      </p:sp>
      <p:pic>
        <p:nvPicPr>
          <p:cNvPr id="18436" name="Picture 4" descr="https://turs.ui-portal.com/token/NjQptQLic7SAl0q0zPx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8533" y="1424565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8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turs.ui-portal.com/token/tmeu8l_27odkbplvJP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1739" y="6474437"/>
            <a:ext cx="3530533" cy="26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60648" y="868033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Grundschrift" panose="02000603000000000000" pitchFamily="2" charset="0"/>
              </a:rPr>
              <a:t>Individuelle Hilfe</a:t>
            </a:r>
          </a:p>
        </p:txBody>
      </p:sp>
      <p:pic>
        <p:nvPicPr>
          <p:cNvPr id="16392" name="Picture 8" descr="https://turs.ui-portal.com/token/WVrX0jmco5gZgDY8JYH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100515"/>
            <a:ext cx="2273293" cy="17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turs.ui-portal.com/token/XMRc2TtwFRxnB7jr4xi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40291"/>
            <a:ext cx="3856306" cy="28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44277" y="20047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Mathematikunterricht in der A-Klasse</a:t>
            </a:r>
          </a:p>
        </p:txBody>
      </p:sp>
      <p:sp>
        <p:nvSpPr>
          <p:cNvPr id="5" name="Rechteck 4"/>
          <p:cNvSpPr/>
          <p:nvPr/>
        </p:nvSpPr>
        <p:spPr>
          <a:xfrm>
            <a:off x="4242142" y="1352600"/>
            <a:ext cx="2338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Besprechung des </a:t>
            </a:r>
          </a:p>
          <a:p>
            <a:r>
              <a:rPr lang="de-DE" sz="2400" dirty="0">
                <a:latin typeface="Grundschrift" panose="02000603000000000000" pitchFamily="2" charset="0"/>
              </a:rPr>
              <a:t>neuen Themas </a:t>
            </a:r>
          </a:p>
          <a:p>
            <a:r>
              <a:rPr lang="de-DE" sz="2400" dirty="0">
                <a:latin typeface="Grundschrift" panose="02000603000000000000" pitchFamily="2" charset="0"/>
              </a:rPr>
              <a:t>im Sitzkreis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66829" y="412594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Grundschrift" panose="02000603000000000000" pitchFamily="2" charset="0"/>
              </a:rPr>
              <a:t>Materialgestüzter</a:t>
            </a:r>
            <a:r>
              <a:rPr lang="de-DE" sz="2400" dirty="0">
                <a:latin typeface="Grundschrift" panose="02000603000000000000" pitchFamily="2" charset="0"/>
              </a:rPr>
              <a:t> Unterricht zum Anfassen</a:t>
            </a:r>
          </a:p>
        </p:txBody>
      </p:sp>
      <p:pic>
        <p:nvPicPr>
          <p:cNvPr id="16394" name="Picture 10" descr="https://turs.ui-portal.com/token/7QcerOyPg25X3CD4Uu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6" y="6016809"/>
            <a:ext cx="3116090" cy="23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1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turs.ui-portal.com/token/WJ299KRzaLor6Ay19U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280592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8680" y="40168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Das OGS Team (unvollständig)</a:t>
            </a:r>
          </a:p>
        </p:txBody>
      </p:sp>
      <p:pic>
        <p:nvPicPr>
          <p:cNvPr id="9" name="Picture 10" descr="https://turs.ui-portal.com/token/fc2KBmdq6pgHmhlpNQ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227" y="6294009"/>
            <a:ext cx="3240520" cy="24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36292" y="91294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Das aktuelle AG-Angebot der OGS</a:t>
            </a:r>
          </a:p>
        </p:txBody>
      </p:sp>
      <p:pic>
        <p:nvPicPr>
          <p:cNvPr id="11" name="Picture 4" descr="https://turs.ui-portal.com/token/C6ghcbFchjPZmq8sRrA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4" y="5683880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437112" y="7314185"/>
            <a:ext cx="213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Grundschrift" panose="02000603000000000000" pitchFamily="2" charset="0"/>
              </a:rPr>
              <a:t>Für das </a:t>
            </a:r>
            <a:r>
              <a:rPr lang="de-DE" sz="2400" dirty="0" err="1">
                <a:latin typeface="Grundschrift" panose="02000603000000000000" pitchFamily="2" charset="0"/>
              </a:rPr>
              <a:t>Päuschen</a:t>
            </a:r>
            <a:r>
              <a:rPr lang="de-DE" sz="2400" dirty="0">
                <a:latin typeface="Grundschrift" panose="02000603000000000000" pitchFamily="2" charset="0"/>
              </a:rPr>
              <a:t> zwischendurch</a:t>
            </a:r>
          </a:p>
        </p:txBody>
      </p:sp>
    </p:spTree>
    <p:extLst>
      <p:ext uri="{BB962C8B-B14F-4D97-AF65-F5344CB8AC3E}">
        <p14:creationId xmlns:p14="http://schemas.microsoft.com/office/powerpoint/2010/main" val="359897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turs.ui-portal.com/token/hYHAiyjcmA3c9hduri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50650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6672" y="35848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Alles muss seine Ordnung haben… </a:t>
            </a:r>
          </a:p>
        </p:txBody>
      </p:sp>
      <p:pic>
        <p:nvPicPr>
          <p:cNvPr id="4098" name="Picture 2" descr="https://turs.ui-portal.com/token/SmLWOGPUlphdCTZ4Gl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9069" y="45227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3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urs.ui-portal.com/token/Vg8jqKKhZ-b8fLxNgg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1" y="1277694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urs.ui-portal.com/token/cAYjfE1xKWcMJ5OJM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1" y="524103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56538" y="416496"/>
            <a:ext cx="215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St. Martin</a:t>
            </a:r>
          </a:p>
          <a:p>
            <a:r>
              <a:rPr lang="de-DE" sz="2400" dirty="0">
                <a:latin typeface="Grundschrift" panose="02000603000000000000" pitchFamily="2" charset="0"/>
              </a:rPr>
              <a:t>12.11.2018</a:t>
            </a:r>
          </a:p>
        </p:txBody>
      </p:sp>
    </p:spTree>
    <p:extLst>
      <p:ext uri="{BB962C8B-B14F-4D97-AF65-F5344CB8AC3E}">
        <p14:creationId xmlns:p14="http://schemas.microsoft.com/office/powerpoint/2010/main" val="350697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urs.ui-portal.com/token/h5fg1a8Faed55k5U_Nz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 b="12207"/>
          <a:stretch/>
        </p:blipFill>
        <p:spPr bwMode="auto">
          <a:xfrm>
            <a:off x="332976" y="2663516"/>
            <a:ext cx="2880000" cy="39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turs.ui-portal.com/token/cCsuC-dqRNVqaB_N9Bn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4" b="13815"/>
          <a:stretch/>
        </p:blipFill>
        <p:spPr bwMode="auto">
          <a:xfrm>
            <a:off x="195740" y="7185248"/>
            <a:ext cx="6662260" cy="24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turs.ui-portal.com/token/xri7IOfXhu9QxqfGQ53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1"/>
          <a:stretch/>
        </p:blipFill>
        <p:spPr bwMode="auto">
          <a:xfrm>
            <a:off x="3526870" y="2504728"/>
            <a:ext cx="2880000" cy="4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34984" y="388082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Unser diesjähriges Laternenthema: 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Märchen</a:t>
            </a:r>
          </a:p>
        </p:txBody>
      </p:sp>
    </p:spTree>
    <p:extLst>
      <p:ext uri="{BB962C8B-B14F-4D97-AF65-F5344CB8AC3E}">
        <p14:creationId xmlns:p14="http://schemas.microsoft.com/office/powerpoint/2010/main" val="140582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s://turs.ui-portal.com/token/vZ57ngs60JQo7ax2Bmf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/>
          <a:stretch/>
        </p:blipFill>
        <p:spPr bwMode="auto">
          <a:xfrm>
            <a:off x="219075" y="1640632"/>
            <a:ext cx="2345829" cy="38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turs.ui-portal.com/token/IACnnvhHvJWPQDMlbJ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11" y="5241032"/>
            <a:ext cx="3331257" cy="4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turs.ui-portal.com/token/JdHL8O4Oq7nxgDNNK8k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b="36048"/>
          <a:stretch/>
        </p:blipFill>
        <p:spPr bwMode="auto">
          <a:xfrm>
            <a:off x="4295553" y="200472"/>
            <a:ext cx="2343372" cy="36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1782" y="610512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Das neue Teammitglied an der </a:t>
            </a:r>
            <a:r>
              <a:rPr lang="de-DE" sz="2400" dirty="0" err="1">
                <a:latin typeface="Grundschrift" panose="02000603000000000000" pitchFamily="2" charset="0"/>
              </a:rPr>
              <a:t>Willicher</a:t>
            </a:r>
            <a:r>
              <a:rPr lang="de-DE" sz="2400" dirty="0">
                <a:latin typeface="Grundschrift" panose="02000603000000000000" pitchFamily="2" charset="0"/>
              </a:rPr>
              <a:t> Heide bereitet sich auf seinen Einsatz vor…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19074" y="163303"/>
            <a:ext cx="38579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Grundschrift" panose="02000603000000000000" pitchFamily="2" charset="0"/>
              </a:rPr>
              <a:t>Bruno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Unser neuer Schulhund 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in Ausbildung</a:t>
            </a: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85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urs.ui-portal.com/token/gGsUdeRI53mwWiJRog9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5739" y="266514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5929" y="3444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Lehrerfortbildung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I-Pad Nutzung</a:t>
            </a:r>
          </a:p>
        </p:txBody>
      </p:sp>
    </p:spTree>
    <p:extLst>
      <p:ext uri="{BB962C8B-B14F-4D97-AF65-F5344CB8AC3E}">
        <p14:creationId xmlns:p14="http://schemas.microsoft.com/office/powerpoint/2010/main" val="20800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urs.ui-portal.com/token/DFFsMKtr6kqfJaFdvp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5" y="13526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2814" y="416496"/>
            <a:ext cx="56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Bruno entwickelt sich derweil prächtig.</a:t>
            </a:r>
          </a:p>
        </p:txBody>
      </p:sp>
    </p:spTree>
    <p:extLst>
      <p:ext uri="{BB962C8B-B14F-4D97-AF65-F5344CB8AC3E}">
        <p14:creationId xmlns:p14="http://schemas.microsoft.com/office/powerpoint/2010/main" val="297525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urs.ui-portal.com/token/TaShS4NDEfsZBd5ZMm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4" y="1406606"/>
            <a:ext cx="4728526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2814" y="416496"/>
            <a:ext cx="56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Adventszeit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2815" y="5094821"/>
            <a:ext cx="563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Die Klassen sind geschmückt.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2813" y="8985447"/>
            <a:ext cx="563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Wir beginnen jede Adventwoche mit gemeinsamem Singen im Forum.</a:t>
            </a:r>
          </a:p>
        </p:txBody>
      </p:sp>
      <p:pic>
        <p:nvPicPr>
          <p:cNvPr id="25604" name="Picture 4" descr="https://turs.ui-portal.com/token/SVvkHF0ynqYdOyQHJy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0196" y="6463799"/>
            <a:ext cx="2791073" cy="20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7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urs.ui-portal.com/token/dKXHd-McXoZ8oPDjSYX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2517"/>
          <a:stretch/>
        </p:blipFill>
        <p:spPr bwMode="auto">
          <a:xfrm rot="5400000">
            <a:off x="220454" y="1520982"/>
            <a:ext cx="3698321" cy="37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2813" y="128267"/>
            <a:ext cx="56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Wir erstellen unsere eigenen Weihnachtskarten und lassen sie professionell drucken</a:t>
            </a:r>
          </a:p>
        </p:txBody>
      </p:sp>
      <p:pic>
        <p:nvPicPr>
          <p:cNvPr id="24580" name="Picture 4" descr="https://turs.ui-portal.com/token/nCCdkNWCfjoSWn1Z6xV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6916" y="5715124"/>
            <a:ext cx="3424776" cy="256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urs.ui-portal.com/token/FN5NPyIdxtOYx54J3G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3" y="2000672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5575" y="375717"/>
            <a:ext cx="670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Kurz vor den Weihnachtsferien gehen wir mit der ganzen Schule ins Theater Krefeld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20.12.18</a:t>
            </a:r>
          </a:p>
        </p:txBody>
      </p:sp>
    </p:spTree>
    <p:extLst>
      <p:ext uri="{BB962C8B-B14F-4D97-AF65-F5344CB8AC3E}">
        <p14:creationId xmlns:p14="http://schemas.microsoft.com/office/powerpoint/2010/main" val="189045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urs.ui-portal.com/token/Qipa8uk0dz7zo5MC6SW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862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5575" y="375717"/>
            <a:ext cx="670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Alle Mitarbeiter der Schule belegen gemeinsam einen 1. Hilfe Kurs</a:t>
            </a:r>
          </a:p>
        </p:txBody>
      </p:sp>
      <p:pic>
        <p:nvPicPr>
          <p:cNvPr id="27652" name="Picture 4" descr="https://turs.ui-portal.com/token/5PolhCsM1EqGZaRSZ1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745088"/>
            <a:ext cx="4771411" cy="35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09120" y="51360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Mittagspause</a:t>
            </a:r>
          </a:p>
        </p:txBody>
      </p:sp>
    </p:spTree>
    <p:extLst>
      <p:ext uri="{BB962C8B-B14F-4D97-AF65-F5344CB8AC3E}">
        <p14:creationId xmlns:p14="http://schemas.microsoft.com/office/powerpoint/2010/main" val="145552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turs.ui-portal.com/token/3Yr6HQ0KhkHH0oog-b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036" y="2866818"/>
            <a:ext cx="6353100" cy="47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83624" y="488503"/>
            <a:ext cx="382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Winterlicher Kunstunterricht</a:t>
            </a:r>
          </a:p>
        </p:txBody>
      </p:sp>
    </p:spTree>
    <p:extLst>
      <p:ext uri="{BB962C8B-B14F-4D97-AF65-F5344CB8AC3E}">
        <p14:creationId xmlns:p14="http://schemas.microsoft.com/office/powerpoint/2010/main" val="3135117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urs.ui-portal.com/token/wZ7rFvBKXc40QPtpXc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8" y="1624044"/>
            <a:ext cx="5930642" cy="33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s://turs.ui-portal.com/token/Fqn-WIXD7HebNdtxns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6795" y="5976262"/>
            <a:ext cx="4153644" cy="31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83624" y="488503"/>
            <a:ext cx="382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Zahngesundes Frühstück mit der Zahnärztin</a:t>
            </a:r>
          </a:p>
        </p:txBody>
      </p:sp>
    </p:spTree>
    <p:extLst>
      <p:ext uri="{BB962C8B-B14F-4D97-AF65-F5344CB8AC3E}">
        <p14:creationId xmlns:p14="http://schemas.microsoft.com/office/powerpoint/2010/main" val="304329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urs.ui-portal.com/token/rWkPTJnAcwqvqetAmXZ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" y="1719911"/>
            <a:ext cx="5868395" cy="44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83624" y="488503"/>
            <a:ext cx="382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Brandschutzerziehung 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in der Grundschule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mit Kay und Tino</a:t>
            </a:r>
          </a:p>
        </p:txBody>
      </p:sp>
      <p:pic>
        <p:nvPicPr>
          <p:cNvPr id="30724" name="Picture 4" descr="https://turs.ui-portal.com/token/H98QjZND-ePTqQ7kjox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393160"/>
            <a:ext cx="2466458" cy="328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48833" y="6891172"/>
            <a:ext cx="3821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Zum Vergnügen der Kinder dürfen die Lehrer auch mal in die Uniform steigen</a:t>
            </a:r>
          </a:p>
        </p:txBody>
      </p:sp>
    </p:spTree>
    <p:extLst>
      <p:ext uri="{BB962C8B-B14F-4D97-AF65-F5344CB8AC3E}">
        <p14:creationId xmlns:p14="http://schemas.microsoft.com/office/powerpoint/2010/main" val="301705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turs.ui-portal.com/token/QnizCVA7uGnsU1a5vjX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r="11837"/>
          <a:stretch/>
        </p:blipFill>
        <p:spPr bwMode="auto">
          <a:xfrm>
            <a:off x="467832" y="950168"/>
            <a:ext cx="3753255" cy="36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83624" y="488503"/>
            <a:ext cx="382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Karneval</a:t>
            </a:r>
          </a:p>
        </p:txBody>
      </p:sp>
      <p:pic>
        <p:nvPicPr>
          <p:cNvPr id="31748" name="Picture 4" descr="https://turs.ui-portal.com/token/5J39iGMsfbpo3F2S5X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31" y="5385048"/>
            <a:ext cx="4281537" cy="32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88231" y="8769424"/>
            <a:ext cx="5165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…in der Turnhalle wird der ganzen Schule jedes Jahr etwas geboten…</a:t>
            </a:r>
          </a:p>
        </p:txBody>
      </p:sp>
    </p:spTree>
    <p:extLst>
      <p:ext uri="{BB962C8B-B14F-4D97-AF65-F5344CB8AC3E}">
        <p14:creationId xmlns:p14="http://schemas.microsoft.com/office/powerpoint/2010/main" val="16704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urs.ui-portal.com/token/vO4xz94ptQb6ErjMj0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16496"/>
            <a:ext cx="4779797" cy="35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turs.ui-portal.com/token/7ztXR_gXpIhgD-PJ2sG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06" y="5084791"/>
            <a:ext cx="5014288" cy="28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60648" y="412200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Die Klassenräume sind bereit </a:t>
            </a:r>
          </a:p>
          <a:p>
            <a:r>
              <a:rPr lang="de-DE" sz="2400" dirty="0">
                <a:latin typeface="Grundschrift" panose="02000603000000000000" pitchFamily="2" charset="0"/>
              </a:rPr>
              <a:t>für das neue Schuljahr!</a:t>
            </a:r>
          </a:p>
        </p:txBody>
      </p:sp>
    </p:spTree>
    <p:extLst>
      <p:ext uri="{BB962C8B-B14F-4D97-AF65-F5344CB8AC3E}">
        <p14:creationId xmlns:p14="http://schemas.microsoft.com/office/powerpoint/2010/main" val="186756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urs.ui-portal.com/token/58zr7Xj4B9zmnNeXRv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61426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4664" y="34448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Unsere Hausmeisterin  Frau Seidel hatte dieses Jahr eindeutig das beste Kostüm!</a:t>
            </a:r>
          </a:p>
        </p:txBody>
      </p:sp>
      <p:pic>
        <p:nvPicPr>
          <p:cNvPr id="1028" name="Picture 4" descr="https://turs.ui-portal.com/token/BVQYKlbuEKSdfRqy4v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5961112"/>
            <a:ext cx="2825427" cy="37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urs.ui-portal.com/token/d9nwx2kj3Rsinzo4P36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" y="2088888"/>
            <a:ext cx="5730213" cy="42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3893" y="375717"/>
            <a:ext cx="573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Zum Abschluss unserer gemeinsamen Karnevalsfeier darf der einstudierte Schultanz nicht fehlen!</a:t>
            </a:r>
          </a:p>
        </p:txBody>
      </p:sp>
    </p:spTree>
    <p:extLst>
      <p:ext uri="{BB962C8B-B14F-4D97-AF65-F5344CB8AC3E}">
        <p14:creationId xmlns:p14="http://schemas.microsoft.com/office/powerpoint/2010/main" val="274858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urs.ui-portal.com/token/mTps7z-ZL-HiS73L74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149661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3893" y="375717"/>
            <a:ext cx="573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Das Sekretariat besetzt heute mal nicht Frau </a:t>
            </a:r>
            <a:r>
              <a:rPr lang="de-DE" sz="2400" dirty="0" err="1">
                <a:latin typeface="Grundschrift" panose="02000603000000000000" pitchFamily="2" charset="0"/>
              </a:rPr>
              <a:t>Pospischill</a:t>
            </a:r>
            <a:r>
              <a:rPr lang="de-DE" sz="2400" dirty="0">
                <a:latin typeface="Grundschrift" panose="02000603000000000000" pitchFamily="2" charset="0"/>
              </a:rPr>
              <a:t>, sondern ein Waschbär </a:t>
            </a:r>
            <a:r>
              <a:rPr lang="de-DE" sz="2400" dirty="0">
                <a:latin typeface="Grundschrift" panose="02000603000000000000" pitchFamily="2" charset="0"/>
                <a:sym typeface="Wingdings" panose="05000000000000000000" pitchFamily="2" charset="2"/>
              </a:rPr>
              <a:t></a:t>
            </a:r>
            <a:endParaRPr lang="de-DE" sz="2400" dirty="0">
              <a:latin typeface="Grundschrif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5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urs.ui-portal.com/token/I-dwfda04YXHM6SWAyz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6" y="1424608"/>
            <a:ext cx="2952328" cy="77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84784" y="37571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Brunos 1. Geburtstag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30.04.2019</a:t>
            </a:r>
          </a:p>
        </p:txBody>
      </p:sp>
    </p:spTree>
    <p:extLst>
      <p:ext uri="{BB962C8B-B14F-4D97-AF65-F5344CB8AC3E}">
        <p14:creationId xmlns:p14="http://schemas.microsoft.com/office/powerpoint/2010/main" val="3098326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urs.ui-portal.com/token/JYYzl88Q16AYg-2vVW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4866167"/>
            <a:ext cx="2839846" cy="21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32656" y="37571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Das Zirkusprojekt im Mai 2019 war in diesem Schuljahr unser besonderes Highlight!</a:t>
            </a:r>
          </a:p>
        </p:txBody>
      </p:sp>
      <p:pic>
        <p:nvPicPr>
          <p:cNvPr id="5124" name="Picture 4" descr="https://turs.ui-portal.com/token/usPS6TNouHEpRXY_Ex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78" y="6105128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5746" y="7309010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Eine Woche lang haben wir geprobt und eine Zirkusvorstellung auf die Beine gestellt!</a:t>
            </a:r>
          </a:p>
          <a:p>
            <a:endParaRPr lang="de-DE" sz="2400" dirty="0">
              <a:latin typeface="Grundschrift" panose="02000603000000000000" pitchFamily="2" charset="0"/>
            </a:endParaRPr>
          </a:p>
          <a:p>
            <a:r>
              <a:rPr lang="de-DE" sz="2400" dirty="0">
                <a:latin typeface="Grundschrift" panose="02000603000000000000" pitchFamily="2" charset="0"/>
              </a:rPr>
              <a:t>Das war aufregend!</a:t>
            </a:r>
          </a:p>
        </p:txBody>
      </p:sp>
      <p:pic>
        <p:nvPicPr>
          <p:cNvPr id="5126" name="Picture 6" descr="https://turs.ui-portal.com/token/o76nb-mP_Piuiyg5cGn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149661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20688" y="256192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Zirkus </a:t>
            </a:r>
            <a:r>
              <a:rPr lang="de-DE" sz="2400" dirty="0" err="1">
                <a:latin typeface="Grundschrift" panose="02000603000000000000" pitchFamily="2" charset="0"/>
              </a:rPr>
              <a:t>Soluna</a:t>
            </a:r>
            <a:endParaRPr lang="de-DE" sz="2400" dirty="0">
              <a:latin typeface="Grundschrif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07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urs.ui-portal.com/token/yFC6uYQwehzz4oLUSWi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 r="24154" b="12413"/>
          <a:stretch/>
        </p:blipFill>
        <p:spPr bwMode="auto">
          <a:xfrm rot="5400000">
            <a:off x="-98776" y="5938830"/>
            <a:ext cx="3168351" cy="24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84784" y="375717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Die Kinder feiern auch Geburtstag in den Klassen.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55754" y="795782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Der Kreativität sind dabei keine Grenzen gesetzt…</a:t>
            </a:r>
          </a:p>
        </p:txBody>
      </p:sp>
      <p:pic>
        <p:nvPicPr>
          <p:cNvPr id="4098" name="Picture 2" descr="https://turs.ui-portal.com/token/xY0ymrSJ2pQOHUt0nV3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3749" y="2648744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59845" y="2879011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Das Geburtstagkind bringt für jeden Mitschüler der Klasse eine Kleinigkeit mit und es wird gesungen.</a:t>
            </a:r>
          </a:p>
        </p:txBody>
      </p:sp>
    </p:spTree>
    <p:extLst>
      <p:ext uri="{BB962C8B-B14F-4D97-AF65-F5344CB8AC3E}">
        <p14:creationId xmlns:p14="http://schemas.microsoft.com/office/powerpoint/2010/main" val="17454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urs.ui-portal.com/token/bgs2tixIYbIE6LLvdQD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r="18041"/>
          <a:stretch/>
        </p:blipFill>
        <p:spPr bwMode="auto">
          <a:xfrm>
            <a:off x="982145" y="2576736"/>
            <a:ext cx="491224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4704" y="704528"/>
            <a:ext cx="534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Wir heißen unsere Schulneulinge 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4550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turs.ui-portal.com/token/rs7UrEhVHnBRqZ3rlvC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4465" r="17674" b="7349"/>
          <a:stretch/>
        </p:blipFill>
        <p:spPr bwMode="auto">
          <a:xfrm>
            <a:off x="159048" y="198964"/>
            <a:ext cx="3253564" cy="50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urs.ui-portal.com/token/1sqavQbMOnT2aeFEIB3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b="22407"/>
          <a:stretch/>
        </p:blipFill>
        <p:spPr bwMode="auto">
          <a:xfrm>
            <a:off x="3799722" y="2432720"/>
            <a:ext cx="2424672" cy="3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turs.ui-portal.com/token/v_bO5ARytgNeIW7ERzB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6679" r="18454" b="17414"/>
          <a:stretch/>
        </p:blipFill>
        <p:spPr bwMode="auto">
          <a:xfrm>
            <a:off x="159048" y="6838411"/>
            <a:ext cx="39463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99722" y="70452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Bruno fühlt sich an der Schule richtig wohl.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11953" y="8077063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So ein Schultag ist aber auch ganz schön anstrengend…</a:t>
            </a:r>
          </a:p>
        </p:txBody>
      </p:sp>
    </p:spTree>
    <p:extLst>
      <p:ext uri="{BB962C8B-B14F-4D97-AF65-F5344CB8AC3E}">
        <p14:creationId xmlns:p14="http://schemas.microsoft.com/office/powerpoint/2010/main" val="246424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turs.ui-portal.com/token/OvjPLnYEnR0qDZD9wz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497096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46642" y="441696"/>
            <a:ext cx="3564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Tag der offenen Tür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06.10.2018</a:t>
            </a:r>
          </a:p>
        </p:txBody>
      </p:sp>
      <p:pic>
        <p:nvPicPr>
          <p:cNvPr id="11266" name="Picture 2" descr="https://turs.ui-portal.com/token/N94Vvf36HJ4pQqdGE1t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704" y="653745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urs.ui-portal.com/token/mNRBLHjYlzpF54_pwK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1100" y="653745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8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turs.ui-portal.com/token/Om85YRqgFj07o_X4Lb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5727537"/>
            <a:ext cx="5400000" cy="40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turs.ui-portal.com/token/6_TnWsmPNryPWt1pN6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560512"/>
            <a:ext cx="5400000" cy="40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33365" y="4938191"/>
            <a:ext cx="4518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Idyllisch, unser Schulgelände…</a:t>
            </a:r>
          </a:p>
        </p:txBody>
      </p:sp>
    </p:spTree>
    <p:extLst>
      <p:ext uri="{BB962C8B-B14F-4D97-AF65-F5344CB8AC3E}">
        <p14:creationId xmlns:p14="http://schemas.microsoft.com/office/powerpoint/2010/main" val="85993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urs.ui-portal.com/token/Lds3L9WXtoLt34bYRG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980" y="82073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102919" y="351332"/>
            <a:ext cx="356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Grundschrift" panose="02000603000000000000" pitchFamily="2" charset="0"/>
              </a:rPr>
              <a:t>Fahrrad- und Rollerständer </a:t>
            </a:r>
          </a:p>
          <a:p>
            <a:r>
              <a:rPr lang="de-DE" sz="2400" dirty="0">
                <a:latin typeface="Grundschrift" panose="02000603000000000000" pitchFamily="2" charset="0"/>
              </a:rPr>
              <a:t>auf dem Schulhof</a:t>
            </a:r>
          </a:p>
        </p:txBody>
      </p:sp>
      <p:pic>
        <p:nvPicPr>
          <p:cNvPr id="17410" name="Picture 2" descr="https://turs.ui-portal.com/token/QGe9j0kJC_bp3Mka9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55" y="6105128"/>
            <a:ext cx="473968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27955" y="4832791"/>
            <a:ext cx="473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Grundschrift" panose="02000603000000000000" pitchFamily="2" charset="0"/>
              </a:rPr>
              <a:t>STOPP!</a:t>
            </a:r>
          </a:p>
          <a:p>
            <a:pPr algn="r"/>
            <a:r>
              <a:rPr lang="de-DE" sz="2400" dirty="0">
                <a:latin typeface="Grundschrift" panose="02000603000000000000" pitchFamily="2" charset="0"/>
              </a:rPr>
              <a:t>Der Straßenübergang zur Mittagsbetreuung ist gekennzeichnet</a:t>
            </a:r>
          </a:p>
        </p:txBody>
      </p:sp>
    </p:spTree>
    <p:extLst>
      <p:ext uri="{BB962C8B-B14F-4D97-AF65-F5344CB8AC3E}">
        <p14:creationId xmlns:p14="http://schemas.microsoft.com/office/powerpoint/2010/main" val="24166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urs.ui-portal.com/token/0tvNgQgJh_gfdQwsB3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" y="1697464"/>
            <a:ext cx="4386064" cy="3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97822" y="344488"/>
            <a:ext cx="4662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Die Räumlichkeiten der Mittagsbetreuung 8-14 Uhr</a:t>
            </a:r>
          </a:p>
          <a:p>
            <a:pPr algn="ctr"/>
            <a:r>
              <a:rPr lang="de-DE" sz="2400" dirty="0">
                <a:latin typeface="Grundschrift" panose="02000603000000000000" pitchFamily="2" charset="0"/>
              </a:rPr>
              <a:t>Unser ´´Bienenstock´´</a:t>
            </a:r>
          </a:p>
        </p:txBody>
      </p:sp>
      <p:pic>
        <p:nvPicPr>
          <p:cNvPr id="19460" name="Picture 4" descr="https://turs.ui-portal.com/token/-T6gKhqAWI9lhU2UvjB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86"/>
          <a:stretch/>
        </p:blipFill>
        <p:spPr bwMode="auto">
          <a:xfrm rot="5400000">
            <a:off x="1846282" y="5196138"/>
            <a:ext cx="3165435" cy="3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14862" y="8498850"/>
            <a:ext cx="466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Grundschrift" panose="02000603000000000000" pitchFamily="2" charset="0"/>
              </a:rPr>
              <a:t>Spielzeit ist eine wichtige Zeit</a:t>
            </a:r>
          </a:p>
        </p:txBody>
      </p:sp>
      <p:pic>
        <p:nvPicPr>
          <p:cNvPr id="19462" name="Picture 6" descr="https://turs.ui-portal.com/token/pg-Ey1VlMO33Qdxlxp4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1003" y="2108657"/>
            <a:ext cx="3289550" cy="24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935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A4-Papier (210 x 297 mm)</PresentationFormat>
  <Paragraphs>79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9" baseType="lpstr">
      <vt:lpstr>Arial</vt:lpstr>
      <vt:lpstr>Calibri</vt:lpstr>
      <vt:lpstr>Grundschrift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L Hawelka</cp:lastModifiedBy>
  <cp:revision>22</cp:revision>
  <dcterms:created xsi:type="dcterms:W3CDTF">2019-06-28T03:06:49Z</dcterms:created>
  <dcterms:modified xsi:type="dcterms:W3CDTF">2019-07-05T06:10:54Z</dcterms:modified>
</cp:coreProperties>
</file>